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70" r:id="rId6"/>
    <p:sldId id="260" r:id="rId7"/>
    <p:sldId id="261" r:id="rId8"/>
    <p:sldId id="262" r:id="rId9"/>
    <p:sldId id="263" r:id="rId10"/>
    <p:sldId id="264" r:id="rId11"/>
    <p:sldId id="265" r:id="rId12"/>
    <p:sldId id="266" r:id="rId13"/>
    <p:sldId id="267" r:id="rId14"/>
    <p:sldId id="268" r:id="rId15"/>
    <p:sldId id="269" r:id="rId16"/>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5A30"/>
    <a:srgbClr val="F5F4F0"/>
    <a:srgbClr val="A59064"/>
    <a:srgbClr val="C9AC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showGuides="1">
      <p:cViewPr varScale="1">
        <p:scale>
          <a:sx n="88" d="100"/>
          <a:sy n="88" d="100"/>
        </p:scale>
        <p:origin x="91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21F45647-24A4-4AC3-BBA5-03F0766F7F74}" type="datetimeFigureOut">
              <a:rPr lang="es-AR" smtClean="0"/>
              <a:t>4/9/2026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AF61E807-A6F6-41D9-8B5B-383AD7C613E3}" type="slidenum">
              <a:rPr lang="es-AR" smtClean="0"/>
              <a:t>‹Nº›</a:t>
            </a:fld>
            <a:endParaRPr lang="es-AR"/>
          </a:p>
        </p:txBody>
      </p:sp>
    </p:spTree>
    <p:extLst>
      <p:ext uri="{BB962C8B-B14F-4D97-AF65-F5344CB8AC3E}">
        <p14:creationId xmlns:p14="http://schemas.microsoft.com/office/powerpoint/2010/main" val="1422997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1F45647-24A4-4AC3-BBA5-03F0766F7F74}" type="datetimeFigureOut">
              <a:rPr lang="es-AR" smtClean="0"/>
              <a:t>4/9/2026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AF61E807-A6F6-41D9-8B5B-383AD7C613E3}" type="slidenum">
              <a:rPr lang="es-AR" smtClean="0"/>
              <a:t>‹Nº›</a:t>
            </a:fld>
            <a:endParaRPr lang="es-AR"/>
          </a:p>
        </p:txBody>
      </p:sp>
    </p:spTree>
    <p:extLst>
      <p:ext uri="{BB962C8B-B14F-4D97-AF65-F5344CB8AC3E}">
        <p14:creationId xmlns:p14="http://schemas.microsoft.com/office/powerpoint/2010/main" val="358856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21F45647-24A4-4AC3-BBA5-03F0766F7F74}" type="datetimeFigureOut">
              <a:rPr lang="es-AR" smtClean="0"/>
              <a:t>4/9/2026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AF61E807-A6F6-41D9-8B5B-383AD7C613E3}" type="slidenum">
              <a:rPr lang="es-AR" smtClean="0"/>
              <a:t>‹Nº›</a:t>
            </a:fld>
            <a:endParaRPr lang="es-AR"/>
          </a:p>
        </p:txBody>
      </p:sp>
    </p:spTree>
    <p:extLst>
      <p:ext uri="{BB962C8B-B14F-4D97-AF65-F5344CB8AC3E}">
        <p14:creationId xmlns:p14="http://schemas.microsoft.com/office/powerpoint/2010/main" val="1045205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21F45647-24A4-4AC3-BBA5-03F0766F7F74}" type="datetimeFigureOut">
              <a:rPr lang="es-AR" smtClean="0"/>
              <a:t>4/9/2026</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AF61E807-A6F6-41D9-8B5B-383AD7C613E3}" type="slidenum">
              <a:rPr lang="es-AR" smtClean="0"/>
              <a:t>‹Nº›</a:t>
            </a:fld>
            <a:endParaRPr lang="es-AR"/>
          </a:p>
        </p:txBody>
      </p:sp>
    </p:spTree>
    <p:extLst>
      <p:ext uri="{BB962C8B-B14F-4D97-AF65-F5344CB8AC3E}">
        <p14:creationId xmlns:p14="http://schemas.microsoft.com/office/powerpoint/2010/main" val="409188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21F45647-24A4-4AC3-BBA5-03F0766F7F74}" type="datetimeFigureOut">
              <a:rPr lang="es-AR" smtClean="0"/>
              <a:t>4/9/2026</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p:txBody>
          <a:bodyPr/>
          <a:lstStyle/>
          <a:p>
            <a:fld id="{AF61E807-A6F6-41D9-8B5B-383AD7C613E3}" type="slidenum">
              <a:rPr lang="es-AR" smtClean="0"/>
              <a:t>‹Nº›</a:t>
            </a:fld>
            <a:endParaRPr lang="es-AR"/>
          </a:p>
        </p:txBody>
      </p:sp>
    </p:spTree>
    <p:extLst>
      <p:ext uri="{BB962C8B-B14F-4D97-AF65-F5344CB8AC3E}">
        <p14:creationId xmlns:p14="http://schemas.microsoft.com/office/powerpoint/2010/main" val="2348205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21F45647-24A4-4AC3-BBA5-03F0766F7F74}" type="datetimeFigureOut">
              <a:rPr lang="es-AR" smtClean="0"/>
              <a:t>4/9/2026</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p:txBody>
          <a:bodyPr/>
          <a:lstStyle/>
          <a:p>
            <a:fld id="{AF61E807-A6F6-41D9-8B5B-383AD7C613E3}" type="slidenum">
              <a:rPr lang="es-AR" smtClean="0"/>
              <a:t>‹Nº›</a:t>
            </a:fld>
            <a:endParaRPr lang="es-AR"/>
          </a:p>
        </p:txBody>
      </p:sp>
    </p:spTree>
    <p:extLst>
      <p:ext uri="{BB962C8B-B14F-4D97-AF65-F5344CB8AC3E}">
        <p14:creationId xmlns:p14="http://schemas.microsoft.com/office/powerpoint/2010/main" val="3592993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45647-24A4-4AC3-BBA5-03F0766F7F74}" type="datetimeFigureOut">
              <a:rPr lang="es-AR" smtClean="0"/>
              <a:t>4/9/2026</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p:txBody>
          <a:bodyPr/>
          <a:lstStyle/>
          <a:p>
            <a:fld id="{AF61E807-A6F6-41D9-8B5B-383AD7C613E3}" type="slidenum">
              <a:rPr lang="es-AR" smtClean="0"/>
              <a:t>‹Nº›</a:t>
            </a:fld>
            <a:endParaRPr lang="es-AR"/>
          </a:p>
        </p:txBody>
      </p:sp>
    </p:spTree>
    <p:extLst>
      <p:ext uri="{BB962C8B-B14F-4D97-AF65-F5344CB8AC3E}">
        <p14:creationId xmlns:p14="http://schemas.microsoft.com/office/powerpoint/2010/main" val="3490205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1F45647-24A4-4AC3-BBA5-03F0766F7F74}" type="datetimeFigureOut">
              <a:rPr lang="es-AR" smtClean="0"/>
              <a:t>4/9/2026</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AF61E807-A6F6-41D9-8B5B-383AD7C613E3}" type="slidenum">
              <a:rPr lang="es-AR" smtClean="0"/>
              <a:t>‹Nº›</a:t>
            </a:fld>
            <a:endParaRPr lang="es-AR"/>
          </a:p>
        </p:txBody>
      </p:sp>
    </p:spTree>
    <p:extLst>
      <p:ext uri="{BB962C8B-B14F-4D97-AF65-F5344CB8AC3E}">
        <p14:creationId xmlns:p14="http://schemas.microsoft.com/office/powerpoint/2010/main" val="2994746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1F45647-24A4-4AC3-BBA5-03F0766F7F74}" type="datetimeFigureOut">
              <a:rPr lang="es-AR" smtClean="0"/>
              <a:t>4/9/2026</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p:txBody>
          <a:bodyPr/>
          <a:lstStyle/>
          <a:p>
            <a:fld id="{AF61E807-A6F6-41D9-8B5B-383AD7C613E3}" type="slidenum">
              <a:rPr lang="es-AR" smtClean="0"/>
              <a:t>‹Nº›</a:t>
            </a:fld>
            <a:endParaRPr lang="es-AR"/>
          </a:p>
        </p:txBody>
      </p:sp>
    </p:spTree>
    <p:extLst>
      <p:ext uri="{BB962C8B-B14F-4D97-AF65-F5344CB8AC3E}">
        <p14:creationId xmlns:p14="http://schemas.microsoft.com/office/powerpoint/2010/main" val="1844397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1F45647-24A4-4AC3-BBA5-03F0766F7F74}" type="datetimeFigureOut">
              <a:rPr lang="es-AR" smtClean="0"/>
              <a:t>4/9/2026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AF61E807-A6F6-41D9-8B5B-383AD7C613E3}" type="slidenum">
              <a:rPr lang="es-AR" smtClean="0"/>
              <a:t>‹Nº›</a:t>
            </a:fld>
            <a:endParaRPr lang="es-AR"/>
          </a:p>
        </p:txBody>
      </p:sp>
    </p:spTree>
    <p:extLst>
      <p:ext uri="{BB962C8B-B14F-4D97-AF65-F5344CB8AC3E}">
        <p14:creationId xmlns:p14="http://schemas.microsoft.com/office/powerpoint/2010/main" val="2154167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1F45647-24A4-4AC3-BBA5-03F0766F7F74}" type="datetimeFigureOut">
              <a:rPr lang="es-AR" smtClean="0"/>
              <a:t>4/9/2026</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p:txBody>
          <a:bodyPr/>
          <a:lstStyle/>
          <a:p>
            <a:fld id="{AF61E807-A6F6-41D9-8B5B-383AD7C613E3}" type="slidenum">
              <a:rPr lang="es-AR" smtClean="0"/>
              <a:t>‹Nº›</a:t>
            </a:fld>
            <a:endParaRPr lang="es-AR"/>
          </a:p>
        </p:txBody>
      </p:sp>
    </p:spTree>
    <p:extLst>
      <p:ext uri="{BB962C8B-B14F-4D97-AF65-F5344CB8AC3E}">
        <p14:creationId xmlns:p14="http://schemas.microsoft.com/office/powerpoint/2010/main" val="3696072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F45647-24A4-4AC3-BBA5-03F0766F7F74}" type="datetimeFigureOut">
              <a:rPr lang="es-AR" smtClean="0"/>
              <a:t>4/9/2026</a:t>
            </a:fld>
            <a:endParaRPr lang="es-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61E807-A6F6-41D9-8B5B-383AD7C613E3}" type="slidenum">
              <a:rPr lang="es-AR" smtClean="0"/>
              <a:t>‹Nº›</a:t>
            </a:fld>
            <a:endParaRPr lang="es-AR"/>
          </a:p>
        </p:txBody>
      </p:sp>
    </p:spTree>
    <p:extLst>
      <p:ext uri="{BB962C8B-B14F-4D97-AF65-F5344CB8AC3E}">
        <p14:creationId xmlns:p14="http://schemas.microsoft.com/office/powerpoint/2010/main" val="41638794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7920" cy="6858000"/>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0558" y="6041571"/>
            <a:ext cx="3415327" cy="464168"/>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6033" y="1971612"/>
            <a:ext cx="4527541" cy="3155559"/>
          </a:xfrm>
          <a:prstGeom prst="rect">
            <a:avLst/>
          </a:prstGeom>
        </p:spPr>
      </p:pic>
    </p:spTree>
    <p:extLst>
      <p:ext uri="{BB962C8B-B14F-4D97-AF65-F5344CB8AC3E}">
        <p14:creationId xmlns:p14="http://schemas.microsoft.com/office/powerpoint/2010/main" val="24077286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0" y="0"/>
            <a:ext cx="9137920" cy="6858000"/>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5696" y="6041571"/>
            <a:ext cx="3415327" cy="464168"/>
          </a:xfrm>
          <a:prstGeom prst="rect">
            <a:avLst/>
          </a:prstGeom>
        </p:spPr>
      </p:pic>
      <p:pic>
        <p:nvPicPr>
          <p:cNvPr id="13" name="Imagen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313" y="1637429"/>
            <a:ext cx="287069" cy="278457"/>
          </a:xfrm>
          <a:prstGeom prst="rect">
            <a:avLst/>
          </a:prstGeom>
        </p:spPr>
      </p:pic>
      <p:sp>
        <p:nvSpPr>
          <p:cNvPr id="14" name="CuadroTexto 13"/>
          <p:cNvSpPr txBox="1"/>
          <p:nvPr/>
        </p:nvSpPr>
        <p:spPr>
          <a:xfrm>
            <a:off x="685800" y="2013860"/>
            <a:ext cx="2873828" cy="2790508"/>
          </a:xfrm>
          <a:prstGeom prst="rect">
            <a:avLst/>
          </a:prstGeom>
          <a:noFill/>
        </p:spPr>
        <p:txBody>
          <a:bodyPr wrap="square" rtlCol="0">
            <a:spAutoFit/>
          </a:bodyPr>
          <a:lstStyle/>
          <a:p>
            <a:r>
              <a:rPr lang="es-ES" sz="2200" b="1" dirty="0" smtClean="0">
                <a:solidFill>
                  <a:srgbClr val="F5F4F0"/>
                </a:solidFill>
              </a:rPr>
              <a:t>¿Qué es?</a:t>
            </a:r>
          </a:p>
          <a:p>
            <a:pPr>
              <a:lnSpc>
                <a:spcPts val="2250"/>
              </a:lnSpc>
            </a:pPr>
            <a:r>
              <a:rPr lang="es-ES" sz="1600" dirty="0" smtClean="0">
                <a:solidFill>
                  <a:srgbClr val="F5F4F0"/>
                </a:solidFill>
              </a:rPr>
              <a:t>Es el </a:t>
            </a:r>
            <a:r>
              <a:rPr lang="es-ES" sz="1600" b="1" dirty="0" smtClean="0">
                <a:solidFill>
                  <a:srgbClr val="F5F4F0"/>
                </a:solidFill>
              </a:rPr>
              <a:t>Instituto de Investigaciones Antropológicas de Olavarría</a:t>
            </a:r>
            <a:r>
              <a:rPr lang="es-ES" sz="1600" dirty="0" smtClean="0">
                <a:solidFill>
                  <a:srgbClr val="F5F4F0"/>
                </a:solidFill>
              </a:rPr>
              <a:t>, un espacio municipal único en el que se promueve el pensamiento colectivo sobre todos los temas que atraviesan a la sociedad, desde la antropología.</a:t>
            </a:r>
            <a:endParaRPr lang="es-AR" sz="1600" dirty="0">
              <a:solidFill>
                <a:srgbClr val="F5F4F0"/>
              </a:solidFill>
            </a:endParaRPr>
          </a:p>
        </p:txBody>
      </p:sp>
      <p:sp>
        <p:nvSpPr>
          <p:cNvPr id="15" name="CuadroTexto 14"/>
          <p:cNvSpPr txBox="1"/>
          <p:nvPr/>
        </p:nvSpPr>
        <p:spPr>
          <a:xfrm>
            <a:off x="4114799" y="2013860"/>
            <a:ext cx="3907972" cy="2657138"/>
          </a:xfrm>
          <a:prstGeom prst="rect">
            <a:avLst/>
          </a:prstGeom>
          <a:noFill/>
        </p:spPr>
        <p:txBody>
          <a:bodyPr wrap="square" rtlCol="0">
            <a:spAutoFit/>
          </a:bodyPr>
          <a:lstStyle/>
          <a:p>
            <a:pPr>
              <a:lnSpc>
                <a:spcPts val="1860"/>
              </a:lnSpc>
            </a:pPr>
            <a:r>
              <a:rPr lang="es-ES" b="1" dirty="0" smtClean="0">
                <a:solidFill>
                  <a:srgbClr val="A59064"/>
                </a:solidFill>
              </a:rPr>
              <a:t>¿Cuándo se puede visitar?</a:t>
            </a:r>
          </a:p>
          <a:p>
            <a:pPr>
              <a:lnSpc>
                <a:spcPts val="1800"/>
              </a:lnSpc>
            </a:pPr>
            <a:r>
              <a:rPr lang="es-ES" sz="1400" b="1" dirty="0" smtClean="0"/>
              <a:t>De lunes a viernes de 8 a 12hs. </a:t>
            </a:r>
            <a:r>
              <a:rPr lang="es-ES" sz="1400" dirty="0" smtClean="0"/>
              <a:t>También </a:t>
            </a:r>
            <a:r>
              <a:rPr lang="es-ES" sz="1400" dirty="0" err="1" smtClean="0"/>
              <a:t>podés</a:t>
            </a:r>
            <a:r>
              <a:rPr lang="es-ES" sz="1400" dirty="0" smtClean="0"/>
              <a:t> programar una visita o consultar material a través del correo iiaobiblioteca@olavarria.edu.ar y </a:t>
            </a:r>
            <a:r>
              <a:rPr lang="es-ES" sz="1400" dirty="0" err="1" smtClean="0"/>
              <a:t>podés</a:t>
            </a:r>
            <a:r>
              <a:rPr lang="es-ES" sz="1400" dirty="0" smtClean="0"/>
              <a:t> participar en las actividades especiales que se anuncian a través de las redes y web del Municipio de Olavarría.</a:t>
            </a:r>
          </a:p>
          <a:p>
            <a:pPr>
              <a:lnSpc>
                <a:spcPts val="1800"/>
              </a:lnSpc>
            </a:pPr>
            <a:endParaRPr lang="es-ES" sz="1400" dirty="0"/>
          </a:p>
          <a:p>
            <a:pPr>
              <a:lnSpc>
                <a:spcPts val="1860"/>
              </a:lnSpc>
            </a:pPr>
            <a:r>
              <a:rPr lang="es-ES" b="1" dirty="0" smtClean="0">
                <a:solidFill>
                  <a:srgbClr val="A59064"/>
                </a:solidFill>
              </a:rPr>
              <a:t>¿Dónde está?</a:t>
            </a:r>
          </a:p>
          <a:p>
            <a:pPr>
              <a:lnSpc>
                <a:spcPts val="1800"/>
              </a:lnSpc>
            </a:pPr>
            <a:r>
              <a:rPr lang="es-ES" sz="1400" dirty="0" smtClean="0"/>
              <a:t>En el </a:t>
            </a:r>
            <a:r>
              <a:rPr lang="es-ES" sz="1400" b="1" dirty="0" smtClean="0"/>
              <a:t>Centro Cultural San José,</a:t>
            </a:r>
            <a:r>
              <a:rPr lang="es-ES" sz="1400" dirty="0" smtClean="0"/>
              <a:t> frente al Parque Mitre sobre Riobamba 2949.</a:t>
            </a:r>
            <a:endParaRPr lang="es-AR" sz="1400" dirty="0"/>
          </a:p>
        </p:txBody>
      </p:sp>
      <p:cxnSp>
        <p:nvCxnSpPr>
          <p:cNvPr id="18" name="Conector recto 17"/>
          <p:cNvCxnSpPr/>
          <p:nvPr/>
        </p:nvCxnSpPr>
        <p:spPr>
          <a:xfrm flipV="1">
            <a:off x="0" y="2410097"/>
            <a:ext cx="2263140" cy="6533"/>
          </a:xfrm>
          <a:prstGeom prst="line">
            <a:avLst/>
          </a:prstGeom>
          <a:ln>
            <a:solidFill>
              <a:srgbClr val="A5906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86299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0" y="0"/>
            <a:ext cx="9137920" cy="6858000"/>
          </a:xfrm>
          <a:prstGeom prst="rect">
            <a:avLst/>
          </a:prstGeom>
        </p:spPr>
      </p:pic>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313" y="1637429"/>
            <a:ext cx="287069" cy="278457"/>
          </a:xfrm>
          <a:prstGeom prst="rect">
            <a:avLst/>
          </a:prstGeom>
        </p:spPr>
      </p:pic>
      <p:sp>
        <p:nvSpPr>
          <p:cNvPr id="14" name="CuadroTexto 13"/>
          <p:cNvSpPr txBox="1"/>
          <p:nvPr/>
        </p:nvSpPr>
        <p:spPr>
          <a:xfrm>
            <a:off x="685800" y="2013860"/>
            <a:ext cx="2982686" cy="2893100"/>
          </a:xfrm>
          <a:prstGeom prst="rect">
            <a:avLst/>
          </a:prstGeom>
          <a:noFill/>
        </p:spPr>
        <p:txBody>
          <a:bodyPr wrap="square" rtlCol="0">
            <a:spAutoFit/>
          </a:bodyPr>
          <a:lstStyle/>
          <a:p>
            <a:r>
              <a:rPr lang="es-ES" sz="2000" b="1" dirty="0" smtClean="0">
                <a:solidFill>
                  <a:srgbClr val="F5F4F0"/>
                </a:solidFill>
              </a:rPr>
              <a:t>¿Qué </a:t>
            </a:r>
            <a:r>
              <a:rPr lang="es-ES" sz="2000" b="1" dirty="0" err="1" smtClean="0">
                <a:solidFill>
                  <a:srgbClr val="F5F4F0"/>
                </a:solidFill>
              </a:rPr>
              <a:t>podés</a:t>
            </a:r>
            <a:r>
              <a:rPr lang="es-ES" sz="2000" b="1" dirty="0" smtClean="0">
                <a:solidFill>
                  <a:srgbClr val="F5F4F0"/>
                </a:solidFill>
              </a:rPr>
              <a:t> encontrar?</a:t>
            </a:r>
          </a:p>
          <a:p>
            <a:r>
              <a:rPr lang="es-ES" sz="1600" b="1" dirty="0" smtClean="0">
                <a:solidFill>
                  <a:srgbClr val="B05A30"/>
                </a:solidFill>
              </a:rPr>
              <a:t>•Una biblioteca científica especializada. </a:t>
            </a:r>
            <a:r>
              <a:rPr lang="es-ES" sz="1600" dirty="0" smtClean="0">
                <a:solidFill>
                  <a:srgbClr val="F5F4F0"/>
                </a:solidFill>
              </a:rPr>
              <a:t>Libros sobre historia y antropología. </a:t>
            </a:r>
            <a:r>
              <a:rPr lang="es-ES" sz="1600" dirty="0" err="1" smtClean="0">
                <a:solidFill>
                  <a:srgbClr val="F5F4F0"/>
                </a:solidFill>
              </a:rPr>
              <a:t>Podés</a:t>
            </a:r>
            <a:r>
              <a:rPr lang="es-ES" sz="1600" dirty="0" smtClean="0">
                <a:solidFill>
                  <a:srgbClr val="F5F4F0"/>
                </a:solidFill>
              </a:rPr>
              <a:t> encontrar autores clásicos, revistas científicas de todo el mundo, investigaciones locales sobre aspectos tan diversos como urbanismo, pueblos originarios, la vida de los pueblos rurales o la fauna extinta hace miles de años.</a:t>
            </a:r>
            <a:endParaRPr lang="es-AR" sz="1600" dirty="0">
              <a:solidFill>
                <a:srgbClr val="F5F4F0"/>
              </a:solidFill>
            </a:endParaRPr>
          </a:p>
        </p:txBody>
      </p:sp>
      <p:sp>
        <p:nvSpPr>
          <p:cNvPr id="8" name="CuadroTexto 7"/>
          <p:cNvSpPr txBox="1"/>
          <p:nvPr/>
        </p:nvSpPr>
        <p:spPr>
          <a:xfrm>
            <a:off x="4118721" y="2307775"/>
            <a:ext cx="4121765" cy="2554545"/>
          </a:xfrm>
          <a:prstGeom prst="rect">
            <a:avLst/>
          </a:prstGeom>
          <a:noFill/>
        </p:spPr>
        <p:txBody>
          <a:bodyPr wrap="square" rtlCol="0">
            <a:spAutoFit/>
          </a:bodyPr>
          <a:lstStyle/>
          <a:p>
            <a:r>
              <a:rPr lang="es-ES" sz="1600" b="1" dirty="0" smtClean="0">
                <a:solidFill>
                  <a:srgbClr val="B05A30"/>
                </a:solidFill>
              </a:rPr>
              <a:t>•Actividades. </a:t>
            </a:r>
            <a:r>
              <a:rPr lang="es-ES" sz="1600" dirty="0" smtClean="0"/>
              <a:t>Visitamos escuelas, hacemos talleres, organizamos muestras y convocatorias.</a:t>
            </a:r>
          </a:p>
          <a:p>
            <a:r>
              <a:rPr lang="es-ES" sz="1600" b="1" dirty="0" smtClean="0">
                <a:solidFill>
                  <a:srgbClr val="B05A30"/>
                </a:solidFill>
              </a:rPr>
              <a:t>•Conocimiento compartido. </a:t>
            </a:r>
            <a:r>
              <a:rPr lang="es-ES" sz="1600" dirty="0" smtClean="0"/>
              <a:t>Articulamos con la Facultad de Ciencias Sociales de la Universidad Nacional del Centro de la Provincia de Buenos Aires, que cuenta con la carrera de Antropología. Estudiantes, docentes e investigadores nos ayudan a organizar diversas propuestas para que lo que saben unos, sea accesible para otros.</a:t>
            </a:r>
            <a:endParaRPr lang="es-AR" sz="1600" dirty="0"/>
          </a:p>
        </p:txBody>
      </p:sp>
      <p:cxnSp>
        <p:nvCxnSpPr>
          <p:cNvPr id="9" name="Conector recto 8"/>
          <p:cNvCxnSpPr/>
          <p:nvPr/>
        </p:nvCxnSpPr>
        <p:spPr>
          <a:xfrm flipV="1">
            <a:off x="0" y="2366128"/>
            <a:ext cx="3218247" cy="22793"/>
          </a:xfrm>
          <a:prstGeom prst="line">
            <a:avLst/>
          </a:prstGeom>
          <a:ln>
            <a:solidFill>
              <a:srgbClr val="A59064"/>
            </a:solidFill>
          </a:ln>
        </p:spPr>
        <p:style>
          <a:lnRef idx="1">
            <a:schemeClr val="accent1"/>
          </a:lnRef>
          <a:fillRef idx="0">
            <a:schemeClr val="accent1"/>
          </a:fillRef>
          <a:effectRef idx="0">
            <a:schemeClr val="accent1"/>
          </a:effectRef>
          <a:fontRef idx="minor">
            <a:schemeClr val="tx1"/>
          </a:fontRef>
        </p:style>
      </p:cxn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5696" y="6041571"/>
            <a:ext cx="3415327" cy="464168"/>
          </a:xfrm>
          <a:prstGeom prst="rect">
            <a:avLst/>
          </a:prstGeom>
        </p:spPr>
      </p:pic>
    </p:spTree>
    <p:extLst>
      <p:ext uri="{BB962C8B-B14F-4D97-AF65-F5344CB8AC3E}">
        <p14:creationId xmlns:p14="http://schemas.microsoft.com/office/powerpoint/2010/main" val="36530996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0" y="0"/>
            <a:ext cx="9137920" cy="6857999"/>
          </a:xfrm>
          <a:prstGeom prst="rect">
            <a:avLst/>
          </a:prstGeom>
        </p:spPr>
      </p:pic>
      <p:sp>
        <p:nvSpPr>
          <p:cNvPr id="14" name="CuadroTexto 13"/>
          <p:cNvSpPr txBox="1"/>
          <p:nvPr/>
        </p:nvSpPr>
        <p:spPr>
          <a:xfrm>
            <a:off x="824345" y="1251861"/>
            <a:ext cx="2982686" cy="400110"/>
          </a:xfrm>
          <a:prstGeom prst="rect">
            <a:avLst/>
          </a:prstGeom>
          <a:noFill/>
        </p:spPr>
        <p:txBody>
          <a:bodyPr wrap="square" rtlCol="0">
            <a:spAutoFit/>
          </a:bodyPr>
          <a:lstStyle/>
          <a:p>
            <a:r>
              <a:rPr lang="es-ES" sz="2000" b="1" dirty="0" smtClean="0">
                <a:solidFill>
                  <a:srgbClr val="B05A30"/>
                </a:solidFill>
              </a:rPr>
              <a:t>¿Cómo nació?</a:t>
            </a:r>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197" y="1651971"/>
            <a:ext cx="7247607" cy="3889848"/>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0558" y="6041571"/>
            <a:ext cx="3415327" cy="464168"/>
          </a:xfrm>
          <a:prstGeom prst="rect">
            <a:avLst/>
          </a:prstGeom>
        </p:spPr>
      </p:pic>
    </p:spTree>
    <p:extLst>
      <p:ext uri="{BB962C8B-B14F-4D97-AF65-F5344CB8AC3E}">
        <p14:creationId xmlns:p14="http://schemas.microsoft.com/office/powerpoint/2010/main" val="2864072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7920" cy="6858000"/>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0558" y="6041571"/>
            <a:ext cx="3415327" cy="464168"/>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6033" y="1971612"/>
            <a:ext cx="4527541" cy="3155559"/>
          </a:xfrm>
          <a:prstGeom prst="rect">
            <a:avLst/>
          </a:prstGeom>
        </p:spPr>
      </p:pic>
    </p:spTree>
    <p:extLst>
      <p:ext uri="{BB962C8B-B14F-4D97-AF65-F5344CB8AC3E}">
        <p14:creationId xmlns:p14="http://schemas.microsoft.com/office/powerpoint/2010/main" val="2746243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62" y="-6927"/>
            <a:ext cx="9137920" cy="6857999"/>
          </a:xfrm>
          <a:prstGeom prst="rect">
            <a:avLst/>
          </a:prstGeom>
        </p:spPr>
      </p:pic>
      <p:sp>
        <p:nvSpPr>
          <p:cNvPr id="5" name="CuadroTexto 4"/>
          <p:cNvSpPr txBox="1"/>
          <p:nvPr/>
        </p:nvSpPr>
        <p:spPr>
          <a:xfrm>
            <a:off x="799394" y="1510477"/>
            <a:ext cx="7557655" cy="4185761"/>
          </a:xfrm>
          <a:prstGeom prst="rect">
            <a:avLst/>
          </a:prstGeom>
          <a:noFill/>
        </p:spPr>
        <p:txBody>
          <a:bodyPr wrap="square" rtlCol="0">
            <a:spAutoFit/>
          </a:bodyPr>
          <a:lstStyle/>
          <a:p>
            <a:pPr algn="just"/>
            <a:r>
              <a:rPr lang="es-ES" sz="1400" dirty="0" smtClean="0"/>
              <a:t>Hace más de 50 años, el municipio de Olavarría le enseñó al mundo que el ser humano compartió tiempo y espacio con la </a:t>
            </a:r>
            <a:r>
              <a:rPr lang="es-ES" sz="1400" dirty="0" err="1" smtClean="0"/>
              <a:t>Megafauna</a:t>
            </a:r>
            <a:r>
              <a:rPr lang="es-ES" sz="1400" dirty="0" smtClean="0"/>
              <a:t>, animales gigantes prehistóricos como los gliptodontes y los megaterios cuyas réplicas pueden verse hoy en el Museo de Ciencias de la ciudad.</a:t>
            </a:r>
          </a:p>
          <a:p>
            <a:pPr algn="just"/>
            <a:r>
              <a:rPr lang="es-ES" sz="1400" dirty="0" smtClean="0"/>
              <a:t>Un hito científico como ese fue posible gracias al Instituto de Investigaciones Antropológicas de Olavarría: el IIAO.</a:t>
            </a:r>
          </a:p>
          <a:p>
            <a:pPr algn="just"/>
            <a:r>
              <a:rPr lang="es-ES" sz="1400" dirty="0" smtClean="0"/>
              <a:t>Era una iniciativa poco vista en el país: un centro de investigación científica municipal.</a:t>
            </a:r>
          </a:p>
          <a:p>
            <a:pPr algn="just"/>
            <a:r>
              <a:rPr lang="es-ES" sz="1400" dirty="0" smtClean="0"/>
              <a:t>Se creó el 4 de abril de 1970 en el Museo Etnográfico Dámaso Arce siguiendo la tendencia de los museos más importantes del país que tenían su propia área de investigación.</a:t>
            </a:r>
          </a:p>
          <a:p>
            <a:pPr algn="just"/>
            <a:r>
              <a:rPr lang="es-ES" sz="1400" dirty="0" smtClean="0"/>
              <a:t>Olavarría se medía de igual a igual con los grandes centros urbanos.</a:t>
            </a:r>
          </a:p>
          <a:p>
            <a:pPr algn="just"/>
            <a:r>
              <a:rPr lang="es-ES" sz="1400" dirty="0" smtClean="0"/>
              <a:t>Por el IIAO pasaron referentes importantes de la arqueología y antropología argentina. Confluyeron profesionales y estudiantes entusiastas de trabajo social, historia, geografía sociología, geología y paleontología. De Olavarría, Azul, </a:t>
            </a:r>
            <a:r>
              <a:rPr lang="es-ES" sz="1400" dirty="0" err="1" smtClean="0"/>
              <a:t>Necochea</a:t>
            </a:r>
            <a:r>
              <a:rPr lang="es-ES" sz="1400" dirty="0" smtClean="0"/>
              <a:t>, Buenos Aires, La Plata y Mar del Plata.</a:t>
            </a:r>
          </a:p>
          <a:p>
            <a:pPr algn="just"/>
            <a:r>
              <a:rPr lang="es-ES" sz="1400" dirty="0" smtClean="0"/>
              <a:t>Tenía un equipo estable de investigadoras e investigadores que iniciaron allí sus prestigiosas carreras científicas.</a:t>
            </a:r>
          </a:p>
          <a:p>
            <a:pPr algn="just"/>
            <a:r>
              <a:rPr lang="es-ES" sz="1400" dirty="0" smtClean="0"/>
              <a:t>La oficina importaba poco porque el trabajo se hacía en territorio. En sitios arqueológicos primero y en comunidades y barrios más tarde.</a:t>
            </a:r>
          </a:p>
          <a:p>
            <a:pPr algn="just"/>
            <a:r>
              <a:rPr lang="es-ES" sz="1400" dirty="0" smtClean="0"/>
              <a:t>La ciencia del IIAO se hacía entre la gente y con la gente. Y se publicaba en 3 revistas propias: Etnia, Monografías y Actualidad Antropológica. Llegaban a destinos diversos como Europa o la Unión Soviética por un sistema de intercambio que nutría de calidad una biblioteca especializada.</a:t>
            </a:r>
            <a:endParaRPr lang="es-AR" sz="1400" dirty="0"/>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0558" y="6041571"/>
            <a:ext cx="3415327" cy="464168"/>
          </a:xfrm>
          <a:prstGeom prst="rect">
            <a:avLst/>
          </a:prstGeom>
        </p:spPr>
      </p:pic>
    </p:spTree>
    <p:extLst>
      <p:ext uri="{BB962C8B-B14F-4D97-AF65-F5344CB8AC3E}">
        <p14:creationId xmlns:p14="http://schemas.microsoft.com/office/powerpoint/2010/main" val="18523424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62" y="-6927"/>
            <a:ext cx="9137920" cy="6857999"/>
          </a:xfrm>
          <a:prstGeom prst="rect">
            <a:avLst/>
          </a:prstGeom>
        </p:spPr>
      </p:pic>
      <p:sp>
        <p:nvSpPr>
          <p:cNvPr id="5" name="CuadroTexto 4"/>
          <p:cNvSpPr txBox="1"/>
          <p:nvPr/>
        </p:nvSpPr>
        <p:spPr>
          <a:xfrm>
            <a:off x="799394" y="1510477"/>
            <a:ext cx="7557655" cy="4185761"/>
          </a:xfrm>
          <a:prstGeom prst="rect">
            <a:avLst/>
          </a:prstGeom>
          <a:noFill/>
        </p:spPr>
        <p:txBody>
          <a:bodyPr wrap="square" rtlCol="0">
            <a:spAutoFit/>
          </a:bodyPr>
          <a:lstStyle/>
          <a:p>
            <a:pPr algn="just"/>
            <a:r>
              <a:rPr lang="es-ES" sz="1400" dirty="0" smtClean="0"/>
              <a:t>El IIAO investigaba y el Museo Etnográfico </a:t>
            </a:r>
            <a:r>
              <a:rPr lang="es-ES" sz="1400" dirty="0" err="1" smtClean="0"/>
              <a:t>Damaso</a:t>
            </a:r>
            <a:r>
              <a:rPr lang="es-ES" sz="1400" dirty="0" smtClean="0"/>
              <a:t> Arce exhibía, entre sus colecciones, los resultados materiales de ese trabajo.</a:t>
            </a:r>
          </a:p>
          <a:p>
            <a:pPr algn="just"/>
            <a:r>
              <a:rPr lang="es-ES" sz="1400" dirty="0" smtClean="0"/>
              <a:t>Lo visitaban escuelas, investigadores y curiosos. Y sus integrantes llevaban, a su vez, el conocimiento a los pueblos que no pudieran llegar.</a:t>
            </a:r>
          </a:p>
          <a:p>
            <a:pPr algn="just"/>
            <a:r>
              <a:rPr lang="es-ES" sz="1400" dirty="0" smtClean="0"/>
              <a:t>Brindó asesoramiento científico a otros museos y centros de investigación vinculados a la antropología de la provincia de Buenos Aires. Permitió el trabajo sistemático, la formación de recursos humanos y la legitimación institucional de la arqueología fuera de los ámbitos universitarios.</a:t>
            </a:r>
          </a:p>
          <a:p>
            <a:pPr algn="just"/>
            <a:r>
              <a:rPr lang="es-ES" sz="1400" dirty="0" smtClean="0"/>
              <a:t>Ofrecía  talleres, mesas redondas y debates que sembraban el pensamiento crítico en la sociedad </a:t>
            </a:r>
            <a:r>
              <a:rPr lang="es-ES" sz="1400" dirty="0" err="1" smtClean="0"/>
              <a:t>olavarriense</a:t>
            </a:r>
            <a:r>
              <a:rPr lang="es-ES" sz="1400" dirty="0" smtClean="0"/>
              <a:t> y permitían a los asistentes encontrarse en el reflejo de la propia historia compartida: en aquellos primeros pobladores que cazaron animales gigantes en las solitarias sierras, en los pueblos originarios que se relacionaron con los criollos que ocuparon sus tierras y en las primeras familias de inmigrantes que se fusionaron con esa historia picando piedra o arando tierra.</a:t>
            </a:r>
          </a:p>
          <a:p>
            <a:pPr algn="just"/>
            <a:r>
              <a:rPr lang="es-ES" sz="1400" dirty="0" smtClean="0"/>
              <a:t>El IIAO contaba cómo habíamos sido, cómo estábamos siendo y nos invitaba a preguntarnos cómo queríamos ser.</a:t>
            </a:r>
          </a:p>
          <a:p>
            <a:pPr algn="just"/>
            <a:r>
              <a:rPr lang="es-ES" sz="1400" dirty="0" smtClean="0"/>
              <a:t>En 1976 la dictadura cívico militar detuvo la actividad científica del Instituto, cortó los contratos, redujo al mínimo la actividad editorial y condenó al exilio a algunos de sus referentes.</a:t>
            </a:r>
          </a:p>
          <a:p>
            <a:pPr algn="just"/>
            <a:r>
              <a:rPr lang="es-ES" sz="1400" dirty="0" smtClean="0"/>
              <a:t>La recuperación democrática de 1983 reactivó la actividad científica y se creó el Núcleo Argentino de Antropología Rural, una línea de investigación específica sobre las cuestiones del campo como la organización laboral, la identidad rural o la tenencia de tierras.</a:t>
            </a:r>
            <a:endParaRPr lang="es-AR" sz="1400" dirty="0"/>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0558" y="6041571"/>
            <a:ext cx="3415327" cy="464168"/>
          </a:xfrm>
          <a:prstGeom prst="rect">
            <a:avLst/>
          </a:prstGeom>
        </p:spPr>
      </p:pic>
    </p:spTree>
    <p:extLst>
      <p:ext uri="{BB962C8B-B14F-4D97-AF65-F5344CB8AC3E}">
        <p14:creationId xmlns:p14="http://schemas.microsoft.com/office/powerpoint/2010/main" val="6504819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62" y="-6927"/>
            <a:ext cx="9137920" cy="6857999"/>
          </a:xfrm>
          <a:prstGeom prst="rect">
            <a:avLst/>
          </a:prstGeom>
        </p:spPr>
      </p:pic>
      <p:sp>
        <p:nvSpPr>
          <p:cNvPr id="5" name="CuadroTexto 4"/>
          <p:cNvSpPr txBox="1"/>
          <p:nvPr/>
        </p:nvSpPr>
        <p:spPr>
          <a:xfrm>
            <a:off x="799394" y="1510477"/>
            <a:ext cx="7557655" cy="4401205"/>
          </a:xfrm>
          <a:prstGeom prst="rect">
            <a:avLst/>
          </a:prstGeom>
          <a:noFill/>
        </p:spPr>
        <p:txBody>
          <a:bodyPr wrap="square" rtlCol="0">
            <a:spAutoFit/>
          </a:bodyPr>
          <a:lstStyle/>
          <a:p>
            <a:pPr algn="just"/>
            <a:r>
              <a:rPr lang="es-ES" sz="1400" dirty="0" smtClean="0"/>
              <a:t>Con ese respaldo, el IIAO organizó en Olavarría, en 1985, el Primer Congreso Argentino y Latinoamericano de Antropología Rural al que asistieron muchos investigadores que retornaban del exilio.</a:t>
            </a:r>
          </a:p>
          <a:p>
            <a:pPr algn="just"/>
            <a:r>
              <a:rPr lang="es-ES" sz="1400" dirty="0" smtClean="0"/>
              <a:t>Aunque tras la dictadura el IIAO no logró recuperar el apoyo estatal con el que había nacido, sentó las bases para la creación de la carrera de Antropología en la ciudad, a través de la Facultad de Ciencias Sociales de la UNICEN.</a:t>
            </a:r>
          </a:p>
          <a:p>
            <a:pPr algn="just"/>
            <a:r>
              <a:rPr lang="es-ES" sz="1400" dirty="0" smtClean="0"/>
              <a:t>Tras un breve lapso de lucidez terminal, comenzó un letargo de tres décadas que sumió al IIAO en el abandono y el desfinanciamiento del que hoy despierta.</a:t>
            </a:r>
          </a:p>
          <a:p>
            <a:pPr algn="just"/>
            <a:r>
              <a:rPr lang="es-ES" sz="1400" dirty="0" smtClean="0"/>
              <a:t>El municipio de Olavarría inicia una nueva etapa de recuperación del Instituto de Investigaciones Antropológicas de Olavarría.</a:t>
            </a:r>
          </a:p>
          <a:p>
            <a:pPr algn="just"/>
            <a:r>
              <a:rPr lang="es-ES" sz="1400" dirty="0" smtClean="0"/>
              <a:t>Con la misión de ofrecer a la comunidad local y regional un espacio de encuentro con las ciencias sociales a través de la investigación, la indagación y el diálogo entre diversos saberes.</a:t>
            </a:r>
          </a:p>
          <a:p>
            <a:pPr algn="just"/>
            <a:r>
              <a:rPr lang="es-ES" sz="1400" dirty="0" smtClean="0"/>
              <a:t>Ofreciendo una biblioteca especializada en antropología y disciplinas asociadas, propuestas atractivas  de cultura científica y un espacio de consulta abierto a la comunidad.</a:t>
            </a:r>
          </a:p>
          <a:p>
            <a:pPr algn="just"/>
            <a:r>
              <a:rPr lang="es-ES" sz="1400" dirty="0" smtClean="0"/>
              <a:t> Con el anhelo de convertirlo en un espacio destacado de investigación que recupere el intercambio científico regional, nacional e internacional que lo caracterizó.</a:t>
            </a:r>
          </a:p>
          <a:p>
            <a:pPr algn="just"/>
            <a:r>
              <a:rPr lang="es-ES" sz="1400" dirty="0" smtClean="0"/>
              <a:t>Ampliar aquel vínculo con propuestas artísticas y culturales que promuevan el pensamiento crítico y la apropiación social del conocimiento.</a:t>
            </a:r>
          </a:p>
          <a:p>
            <a:pPr algn="just"/>
            <a:r>
              <a:rPr lang="es-ES" sz="1400" dirty="0" smtClean="0"/>
              <a:t>Y que sea una usina de conocimiento científico interdisciplinario, innovador y en la vanguardia de las corrientes intelectuales del presente.</a:t>
            </a:r>
            <a:endParaRPr lang="es-AR" sz="1400" dirty="0"/>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0558" y="6041571"/>
            <a:ext cx="3415327" cy="464168"/>
          </a:xfrm>
          <a:prstGeom prst="rect">
            <a:avLst/>
          </a:prstGeom>
        </p:spPr>
      </p:pic>
    </p:spTree>
    <p:extLst>
      <p:ext uri="{BB962C8B-B14F-4D97-AF65-F5344CB8AC3E}">
        <p14:creationId xmlns:p14="http://schemas.microsoft.com/office/powerpoint/2010/main" val="32934410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0" y="0"/>
            <a:ext cx="9137920" cy="6858000"/>
          </a:xfrm>
          <a:prstGeom prst="rect">
            <a:avLst/>
          </a:prstGeom>
        </p:spPr>
      </p:pic>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313" y="1388049"/>
            <a:ext cx="287069" cy="278457"/>
          </a:xfrm>
          <a:prstGeom prst="rect">
            <a:avLst/>
          </a:prstGeom>
        </p:spPr>
      </p:pic>
      <p:sp>
        <p:nvSpPr>
          <p:cNvPr id="14" name="CuadroTexto 13"/>
          <p:cNvSpPr txBox="1"/>
          <p:nvPr/>
        </p:nvSpPr>
        <p:spPr>
          <a:xfrm>
            <a:off x="685798" y="2162546"/>
            <a:ext cx="2982686" cy="3785652"/>
          </a:xfrm>
          <a:prstGeom prst="rect">
            <a:avLst/>
          </a:prstGeom>
          <a:noFill/>
        </p:spPr>
        <p:txBody>
          <a:bodyPr wrap="square" rtlCol="0">
            <a:spAutoFit/>
          </a:bodyPr>
          <a:lstStyle/>
          <a:p>
            <a:r>
              <a:rPr lang="es-ES" sz="1500" dirty="0" smtClean="0">
                <a:solidFill>
                  <a:srgbClr val="F5F4F0"/>
                </a:solidFill>
              </a:rPr>
              <a:t>La misión </a:t>
            </a:r>
            <a:r>
              <a:rPr lang="es-ES" sz="1500" b="1" dirty="0" smtClean="0">
                <a:solidFill>
                  <a:srgbClr val="F5F4F0"/>
                </a:solidFill>
              </a:rPr>
              <a:t>del Instituto de Investigaciones Antropológicas de Olavarría (IIAO) </a:t>
            </a:r>
            <a:r>
              <a:rPr lang="es-ES" sz="1500" dirty="0" smtClean="0">
                <a:solidFill>
                  <a:srgbClr val="F5F4F0"/>
                </a:solidFill>
              </a:rPr>
              <a:t>es ofrecer a la sociedad un espacio de encuentro con las ciencias sociales a través del trabajo, la consulta y el diálogo entre la comunidad científica especializada y el público general. Para esto, el IIAO cuenta con una biblioteca especializada en antropología y sus disciplinas asociadas, una agenda diversa de actividades de cultura científica y un espacio de investigación abierto a la comunidad que integra profesionales y aficionados.</a:t>
            </a:r>
            <a:endParaRPr lang="es-AR" sz="1500" dirty="0">
              <a:solidFill>
                <a:srgbClr val="F5F4F0"/>
              </a:solidFill>
            </a:endParaRPr>
          </a:p>
        </p:txBody>
      </p:sp>
      <p:sp>
        <p:nvSpPr>
          <p:cNvPr id="8" name="CuadroTexto 7"/>
          <p:cNvSpPr txBox="1"/>
          <p:nvPr/>
        </p:nvSpPr>
        <p:spPr>
          <a:xfrm>
            <a:off x="4118721" y="2183086"/>
            <a:ext cx="4415679" cy="3093154"/>
          </a:xfrm>
          <a:prstGeom prst="rect">
            <a:avLst/>
          </a:prstGeom>
          <a:noFill/>
        </p:spPr>
        <p:txBody>
          <a:bodyPr wrap="square" rtlCol="0">
            <a:spAutoFit/>
          </a:bodyPr>
          <a:lstStyle/>
          <a:p>
            <a:r>
              <a:rPr lang="es-ES" sz="1500" b="1" dirty="0" smtClean="0">
                <a:solidFill>
                  <a:srgbClr val="B05A30"/>
                </a:solidFill>
              </a:rPr>
              <a:t>Qué busca:</a:t>
            </a:r>
          </a:p>
          <a:p>
            <a:r>
              <a:rPr lang="es-ES" sz="1500" b="1" dirty="0" smtClean="0"/>
              <a:t>• Convertirse en un espacio destacado de investigación abierto a la comunidad </a:t>
            </a:r>
            <a:r>
              <a:rPr lang="es-ES" sz="1500" dirty="0" smtClean="0"/>
              <a:t>que recupere el intercambio científico regional, nacional e internacional que caracterizó y prestigió el primer período de esta institución.</a:t>
            </a:r>
          </a:p>
          <a:p>
            <a:r>
              <a:rPr lang="es-ES" sz="1500" b="1" dirty="0" smtClean="0"/>
              <a:t>•Ampliar aquel vínculo hacia propuestas artísticas y culturales </a:t>
            </a:r>
            <a:r>
              <a:rPr lang="es-ES" sz="1500" dirty="0" smtClean="0"/>
              <a:t>que promuevan el pensamiento crítico y la apropiación social del conocimiento.</a:t>
            </a:r>
          </a:p>
          <a:p>
            <a:r>
              <a:rPr lang="es-ES" sz="1500" b="1" dirty="0" smtClean="0"/>
              <a:t>•Instalarse como una usina de construcción de conocimiento científico interdisciplinario</a:t>
            </a:r>
            <a:r>
              <a:rPr lang="es-ES" sz="1500" dirty="0" smtClean="0"/>
              <a:t>, innovador y en la vanguardia de las corrientes intelectuales del presente.</a:t>
            </a:r>
            <a:endParaRPr lang="es-AR" sz="1500" dirty="0"/>
          </a:p>
        </p:txBody>
      </p:sp>
      <p:cxnSp>
        <p:nvCxnSpPr>
          <p:cNvPr id="9" name="Conector recto 8"/>
          <p:cNvCxnSpPr/>
          <p:nvPr/>
        </p:nvCxnSpPr>
        <p:spPr>
          <a:xfrm flipV="1">
            <a:off x="0" y="2116748"/>
            <a:ext cx="3218247" cy="22793"/>
          </a:xfrm>
          <a:prstGeom prst="line">
            <a:avLst/>
          </a:prstGeom>
          <a:ln>
            <a:solidFill>
              <a:srgbClr val="A59064"/>
            </a:solidFill>
          </a:ln>
        </p:spPr>
        <p:style>
          <a:lnRef idx="1">
            <a:schemeClr val="accent1"/>
          </a:lnRef>
          <a:fillRef idx="0">
            <a:schemeClr val="accent1"/>
          </a:fillRef>
          <a:effectRef idx="0">
            <a:schemeClr val="accent1"/>
          </a:effectRef>
          <a:fontRef idx="minor">
            <a:schemeClr val="tx1"/>
          </a:fontRef>
        </p:style>
      </p:cxnSp>
      <p:sp>
        <p:nvSpPr>
          <p:cNvPr id="10" name="CuadroTexto 9"/>
          <p:cNvSpPr txBox="1"/>
          <p:nvPr/>
        </p:nvSpPr>
        <p:spPr>
          <a:xfrm>
            <a:off x="685798" y="1728034"/>
            <a:ext cx="2982686" cy="400110"/>
          </a:xfrm>
          <a:prstGeom prst="rect">
            <a:avLst/>
          </a:prstGeom>
          <a:noFill/>
        </p:spPr>
        <p:txBody>
          <a:bodyPr wrap="square" rtlCol="0">
            <a:spAutoFit/>
          </a:bodyPr>
          <a:lstStyle/>
          <a:p>
            <a:r>
              <a:rPr lang="es-ES" sz="2000" b="1" dirty="0" smtClean="0">
                <a:solidFill>
                  <a:srgbClr val="F5F4F0"/>
                </a:solidFill>
              </a:rPr>
              <a:t>El IIAO hoy</a:t>
            </a:r>
          </a:p>
        </p:txBody>
      </p:sp>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5696" y="6041571"/>
            <a:ext cx="3415327" cy="464168"/>
          </a:xfrm>
          <a:prstGeom prst="rect">
            <a:avLst/>
          </a:prstGeom>
        </p:spPr>
      </p:pic>
    </p:spTree>
    <p:extLst>
      <p:ext uri="{BB962C8B-B14F-4D97-AF65-F5344CB8AC3E}">
        <p14:creationId xmlns:p14="http://schemas.microsoft.com/office/powerpoint/2010/main" val="24591478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0" y="978"/>
            <a:ext cx="9137920" cy="6856044"/>
          </a:xfrm>
          <a:prstGeom prst="rect">
            <a:avLst/>
          </a:prstGeom>
        </p:spPr>
      </p:pic>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313" y="1110963"/>
            <a:ext cx="287069" cy="278457"/>
          </a:xfrm>
          <a:prstGeom prst="rect">
            <a:avLst/>
          </a:prstGeom>
        </p:spPr>
      </p:pic>
      <p:sp>
        <p:nvSpPr>
          <p:cNvPr id="14" name="CuadroTexto 13"/>
          <p:cNvSpPr txBox="1"/>
          <p:nvPr/>
        </p:nvSpPr>
        <p:spPr>
          <a:xfrm>
            <a:off x="685798" y="1885460"/>
            <a:ext cx="7848602" cy="323165"/>
          </a:xfrm>
          <a:prstGeom prst="rect">
            <a:avLst/>
          </a:prstGeom>
          <a:noFill/>
        </p:spPr>
        <p:txBody>
          <a:bodyPr wrap="square" rtlCol="0">
            <a:spAutoFit/>
          </a:bodyPr>
          <a:lstStyle/>
          <a:p>
            <a:r>
              <a:rPr lang="es-ES" sz="1500" dirty="0" smtClean="0">
                <a:solidFill>
                  <a:srgbClr val="F5F4F0"/>
                </a:solidFill>
              </a:rPr>
              <a:t>El Instituto ofrece una agenda diversa orientada a la divulgación científica y la consulta académica:</a:t>
            </a:r>
            <a:endParaRPr lang="es-AR" sz="1500" dirty="0">
              <a:solidFill>
                <a:srgbClr val="F5F4F0"/>
              </a:solidFill>
            </a:endParaRPr>
          </a:p>
        </p:txBody>
      </p:sp>
      <p:sp>
        <p:nvSpPr>
          <p:cNvPr id="8" name="CuadroTexto 7"/>
          <p:cNvSpPr txBox="1"/>
          <p:nvPr/>
        </p:nvSpPr>
        <p:spPr>
          <a:xfrm>
            <a:off x="685798" y="2521467"/>
            <a:ext cx="3082638" cy="2631490"/>
          </a:xfrm>
          <a:prstGeom prst="rect">
            <a:avLst/>
          </a:prstGeom>
          <a:noFill/>
        </p:spPr>
        <p:txBody>
          <a:bodyPr wrap="square" rtlCol="0">
            <a:spAutoFit/>
          </a:bodyPr>
          <a:lstStyle/>
          <a:p>
            <a:r>
              <a:rPr lang="es-ES" sz="1500" b="1" dirty="0" smtClean="0">
                <a:solidFill>
                  <a:srgbClr val="B05A30"/>
                </a:solidFill>
              </a:rPr>
              <a:t>Biblioteca Científica Especializada: </a:t>
            </a:r>
          </a:p>
          <a:p>
            <a:r>
              <a:rPr lang="es-ES" sz="1500" dirty="0" smtClean="0"/>
              <a:t>Cuenta con un acervo bibliográfico centrado en antropología, arqueología y disciplinas asociadas. Incluye autores clásicos, revistas científicas internacionales y producciones locales sobre pueblos originarios, urbanismo e historia rural. La biblioteca puede visitarse de martes a viernes de 8:00 a 12:00 horas.</a:t>
            </a:r>
            <a:endParaRPr lang="es-AR" sz="1500" dirty="0"/>
          </a:p>
        </p:txBody>
      </p:sp>
      <p:cxnSp>
        <p:nvCxnSpPr>
          <p:cNvPr id="9" name="Conector recto 8"/>
          <p:cNvCxnSpPr/>
          <p:nvPr/>
        </p:nvCxnSpPr>
        <p:spPr>
          <a:xfrm>
            <a:off x="0" y="1834738"/>
            <a:ext cx="8312727" cy="16320"/>
          </a:xfrm>
          <a:prstGeom prst="line">
            <a:avLst/>
          </a:prstGeom>
          <a:ln>
            <a:solidFill>
              <a:srgbClr val="A59064"/>
            </a:solidFill>
          </a:ln>
        </p:spPr>
        <p:style>
          <a:lnRef idx="1">
            <a:schemeClr val="accent1"/>
          </a:lnRef>
          <a:fillRef idx="0">
            <a:schemeClr val="accent1"/>
          </a:fillRef>
          <a:effectRef idx="0">
            <a:schemeClr val="accent1"/>
          </a:effectRef>
          <a:fontRef idx="minor">
            <a:schemeClr val="tx1"/>
          </a:fontRef>
        </p:style>
      </p:cxnSp>
      <p:sp>
        <p:nvSpPr>
          <p:cNvPr id="10" name="CuadroTexto 9"/>
          <p:cNvSpPr txBox="1"/>
          <p:nvPr/>
        </p:nvSpPr>
        <p:spPr>
          <a:xfrm>
            <a:off x="685798" y="1450948"/>
            <a:ext cx="4080166" cy="400110"/>
          </a:xfrm>
          <a:prstGeom prst="rect">
            <a:avLst/>
          </a:prstGeom>
          <a:noFill/>
        </p:spPr>
        <p:txBody>
          <a:bodyPr wrap="square" rtlCol="0">
            <a:spAutoFit/>
          </a:bodyPr>
          <a:lstStyle/>
          <a:p>
            <a:r>
              <a:rPr lang="es-ES" sz="2000" b="1" dirty="0" smtClean="0">
                <a:solidFill>
                  <a:srgbClr val="F5F4F0"/>
                </a:solidFill>
              </a:rPr>
              <a:t>Oferta de Actividades y Servicios</a:t>
            </a:r>
          </a:p>
        </p:txBody>
      </p:sp>
      <p:pic>
        <p:nvPicPr>
          <p:cNvPr id="3" name="Imagen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8436" y="2521467"/>
            <a:ext cx="4718482" cy="2562745"/>
          </a:xfrm>
          <a:prstGeom prst="rect">
            <a:avLst/>
          </a:prstGeom>
        </p:spPr>
      </p:pic>
      <p:pic>
        <p:nvPicPr>
          <p:cNvPr id="12" name="Imagen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70558" y="6041571"/>
            <a:ext cx="3415327" cy="464168"/>
          </a:xfrm>
          <a:prstGeom prst="rect">
            <a:avLst/>
          </a:prstGeom>
        </p:spPr>
      </p:pic>
    </p:spTree>
    <p:extLst>
      <p:ext uri="{BB962C8B-B14F-4D97-AF65-F5344CB8AC3E}">
        <p14:creationId xmlns:p14="http://schemas.microsoft.com/office/powerpoint/2010/main" val="32616552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1" y="978"/>
            <a:ext cx="9137918" cy="6856044"/>
          </a:xfrm>
          <a:prstGeom prst="rect">
            <a:avLst/>
          </a:prstGeom>
        </p:spPr>
      </p:pic>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313" y="1110963"/>
            <a:ext cx="287069" cy="278457"/>
          </a:xfrm>
          <a:prstGeom prst="rect">
            <a:avLst/>
          </a:prstGeom>
        </p:spPr>
      </p:pic>
      <p:sp>
        <p:nvSpPr>
          <p:cNvPr id="8" name="CuadroTexto 7"/>
          <p:cNvSpPr txBox="1"/>
          <p:nvPr/>
        </p:nvSpPr>
        <p:spPr>
          <a:xfrm>
            <a:off x="685797" y="2407339"/>
            <a:ext cx="4080167" cy="3323987"/>
          </a:xfrm>
          <a:prstGeom prst="rect">
            <a:avLst/>
          </a:prstGeom>
          <a:noFill/>
        </p:spPr>
        <p:txBody>
          <a:bodyPr wrap="square" rtlCol="0">
            <a:spAutoFit/>
          </a:bodyPr>
          <a:lstStyle/>
          <a:p>
            <a:r>
              <a:rPr lang="es-ES" sz="1500" b="1" dirty="0" smtClean="0">
                <a:solidFill>
                  <a:srgbClr val="B05A30"/>
                </a:solidFill>
              </a:rPr>
              <a:t>Visitas Guiadas</a:t>
            </a:r>
            <a:r>
              <a:rPr lang="es-ES" sz="1500" dirty="0" smtClean="0"/>
              <a:t>: Se ofrecen recorridos históricos sobre la institución y su función durante todo el año, destinados tanto a establecimientos educativos como al público general, previa inscripción por correo electrónico.</a:t>
            </a:r>
          </a:p>
          <a:p>
            <a:r>
              <a:rPr lang="es-ES" sz="1500" b="1" dirty="0" smtClean="0">
                <a:solidFill>
                  <a:srgbClr val="B05A30"/>
                </a:solidFill>
              </a:rPr>
              <a:t>Ciclos de Charlas y Debates: </a:t>
            </a:r>
            <a:r>
              <a:rPr lang="es-ES" sz="1500" dirty="0" smtClean="0"/>
              <a:t>El IIAO organiza eventos estratégicos como el ciclo “Olavarría en 5 enfoques a través de 5 décadas”, donde investigadores locales exponen sobre el pasado industrial, la minería, la salud y el trabajo. Otras charlas y talleres han abordado los estereotipos culturales, los derechos humanos, la inmigración, el rol de las mujeres en la minería y la fundación de la ciudad.</a:t>
            </a:r>
          </a:p>
        </p:txBody>
      </p:sp>
      <p:cxnSp>
        <p:nvCxnSpPr>
          <p:cNvPr id="9" name="Conector recto 8"/>
          <p:cNvCxnSpPr/>
          <p:nvPr/>
        </p:nvCxnSpPr>
        <p:spPr>
          <a:xfrm>
            <a:off x="0" y="1834738"/>
            <a:ext cx="4350327" cy="16320"/>
          </a:xfrm>
          <a:prstGeom prst="line">
            <a:avLst/>
          </a:prstGeom>
          <a:ln>
            <a:solidFill>
              <a:srgbClr val="A59064"/>
            </a:solidFill>
          </a:ln>
        </p:spPr>
        <p:style>
          <a:lnRef idx="1">
            <a:schemeClr val="accent1"/>
          </a:lnRef>
          <a:fillRef idx="0">
            <a:schemeClr val="accent1"/>
          </a:fillRef>
          <a:effectRef idx="0">
            <a:schemeClr val="accent1"/>
          </a:effectRef>
          <a:fontRef idx="minor">
            <a:schemeClr val="tx1"/>
          </a:fontRef>
        </p:style>
      </p:cxnSp>
      <p:sp>
        <p:nvSpPr>
          <p:cNvPr id="12" name="CuadroTexto 11"/>
          <p:cNvSpPr txBox="1"/>
          <p:nvPr/>
        </p:nvSpPr>
        <p:spPr>
          <a:xfrm>
            <a:off x="685798" y="1450948"/>
            <a:ext cx="4080166" cy="400110"/>
          </a:xfrm>
          <a:prstGeom prst="rect">
            <a:avLst/>
          </a:prstGeom>
          <a:noFill/>
        </p:spPr>
        <p:txBody>
          <a:bodyPr wrap="square" rtlCol="0">
            <a:spAutoFit/>
          </a:bodyPr>
          <a:lstStyle/>
          <a:p>
            <a:r>
              <a:rPr lang="es-ES" sz="2000" b="1" dirty="0" smtClean="0">
                <a:solidFill>
                  <a:srgbClr val="F5F4F0"/>
                </a:solidFill>
              </a:rPr>
              <a:t>Oferta de Actividades y Servicios</a:t>
            </a:r>
          </a:p>
        </p:txBody>
      </p:sp>
      <p:sp>
        <p:nvSpPr>
          <p:cNvPr id="15" name="CuadroTexto 14"/>
          <p:cNvSpPr txBox="1"/>
          <p:nvPr/>
        </p:nvSpPr>
        <p:spPr>
          <a:xfrm>
            <a:off x="4765964" y="2387898"/>
            <a:ext cx="3664529" cy="2862322"/>
          </a:xfrm>
          <a:prstGeom prst="rect">
            <a:avLst/>
          </a:prstGeom>
          <a:noFill/>
        </p:spPr>
        <p:txBody>
          <a:bodyPr wrap="square" rtlCol="0">
            <a:spAutoFit/>
          </a:bodyPr>
          <a:lstStyle/>
          <a:p>
            <a:r>
              <a:rPr lang="es-ES" sz="1500" b="1" dirty="0" smtClean="0">
                <a:solidFill>
                  <a:srgbClr val="B05A30"/>
                </a:solidFill>
              </a:rPr>
              <a:t>Talleres Educativos: </a:t>
            </a:r>
            <a:r>
              <a:rPr lang="es-ES" sz="1500" dirty="0" smtClean="0"/>
              <a:t>Se realizan propuestas participativas para estudiantes de escuelas del Partido de Olavarría así como talleres para estudiantes terciarios, institutos de formación docente y público en general. </a:t>
            </a:r>
          </a:p>
          <a:p>
            <a:r>
              <a:rPr lang="es-ES" sz="1500" b="1" dirty="0" smtClean="0">
                <a:solidFill>
                  <a:srgbClr val="B05A30"/>
                </a:solidFill>
              </a:rPr>
              <a:t>Jornadas Científicas</a:t>
            </a:r>
            <a:r>
              <a:rPr lang="es-ES" sz="1500" dirty="0" smtClean="0"/>
              <a:t>: El Instituto es sede de encuentros académicos de relevancia regional, como las I Jornadas del IIAO y el Encuentro Regional de Estudios Interdisciplinarios de los Pueblos al Sur del Río Salado, fomentando el debate sobre problemáticas territoriales.</a:t>
            </a:r>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0558" y="6041571"/>
            <a:ext cx="3415327" cy="464168"/>
          </a:xfrm>
          <a:prstGeom prst="rect">
            <a:avLst/>
          </a:prstGeom>
        </p:spPr>
      </p:pic>
    </p:spTree>
    <p:extLst>
      <p:ext uri="{BB962C8B-B14F-4D97-AF65-F5344CB8AC3E}">
        <p14:creationId xmlns:p14="http://schemas.microsoft.com/office/powerpoint/2010/main" val="8841723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0" y="978"/>
            <a:ext cx="9137920" cy="6856044"/>
          </a:xfrm>
          <a:prstGeom prst="rect">
            <a:avLst/>
          </a:prstGeom>
        </p:spPr>
      </p:pic>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313" y="958558"/>
            <a:ext cx="287069" cy="278457"/>
          </a:xfrm>
          <a:prstGeom prst="rect">
            <a:avLst/>
          </a:prstGeom>
        </p:spPr>
      </p:pic>
      <p:sp>
        <p:nvSpPr>
          <p:cNvPr id="14" name="CuadroTexto 13"/>
          <p:cNvSpPr txBox="1"/>
          <p:nvPr/>
        </p:nvSpPr>
        <p:spPr>
          <a:xfrm>
            <a:off x="685798" y="1719200"/>
            <a:ext cx="7848602" cy="553998"/>
          </a:xfrm>
          <a:prstGeom prst="rect">
            <a:avLst/>
          </a:prstGeom>
          <a:noFill/>
        </p:spPr>
        <p:txBody>
          <a:bodyPr wrap="square" rtlCol="0">
            <a:spAutoFit/>
          </a:bodyPr>
          <a:lstStyle/>
          <a:p>
            <a:r>
              <a:rPr lang="es-ES" sz="1500" dirty="0" smtClean="0">
                <a:solidFill>
                  <a:srgbClr val="F5F4F0"/>
                </a:solidFill>
              </a:rPr>
              <a:t>La función del IIAO trasciende la mera investigación académica, posicionándose como una  herramienta de transformación y compromiso social:</a:t>
            </a:r>
            <a:endParaRPr lang="es-AR" sz="1500" dirty="0">
              <a:solidFill>
                <a:srgbClr val="F5F4F0"/>
              </a:solidFill>
            </a:endParaRPr>
          </a:p>
        </p:txBody>
      </p:sp>
      <p:sp>
        <p:nvSpPr>
          <p:cNvPr id="8" name="CuadroTexto 7"/>
          <p:cNvSpPr txBox="1"/>
          <p:nvPr/>
        </p:nvSpPr>
        <p:spPr>
          <a:xfrm>
            <a:off x="685798" y="2632307"/>
            <a:ext cx="3886202" cy="2169825"/>
          </a:xfrm>
          <a:prstGeom prst="rect">
            <a:avLst/>
          </a:prstGeom>
          <a:noFill/>
        </p:spPr>
        <p:txBody>
          <a:bodyPr wrap="square" rtlCol="0">
            <a:spAutoFit/>
          </a:bodyPr>
          <a:lstStyle/>
          <a:p>
            <a:r>
              <a:rPr lang="es-ES" sz="1500" b="1" dirty="0" smtClean="0">
                <a:solidFill>
                  <a:srgbClr val="B05A30"/>
                </a:solidFill>
              </a:rPr>
              <a:t>Construcción de Identidad Local: </a:t>
            </a:r>
            <a:r>
              <a:rPr lang="es-ES" sz="1500" dirty="0" smtClean="0"/>
              <a:t>El Instituto ayuda a la sociedad </a:t>
            </a:r>
            <a:r>
              <a:rPr lang="es-ES" sz="1500" dirty="0" err="1" smtClean="0"/>
              <a:t>olavarriense</a:t>
            </a:r>
            <a:r>
              <a:rPr lang="es-ES" sz="1500" dirty="0" smtClean="0"/>
              <a:t> a entender su historia compartida, desde los primeros pobladores y animales gigantes (</a:t>
            </a:r>
            <a:r>
              <a:rPr lang="es-ES" sz="1500" dirty="0" err="1" smtClean="0"/>
              <a:t>megafauna</a:t>
            </a:r>
            <a:r>
              <a:rPr lang="es-ES" sz="1500" dirty="0" smtClean="0"/>
              <a:t>) hasta las familias de inmigrantes que forjaron la industria minera. Busca que el conocimiento científico sea un instrumento para despejar suposiciones falsas y combatir prejuicios culturales.</a:t>
            </a:r>
          </a:p>
        </p:txBody>
      </p:sp>
      <p:cxnSp>
        <p:nvCxnSpPr>
          <p:cNvPr id="9" name="Conector recto 8"/>
          <p:cNvCxnSpPr/>
          <p:nvPr/>
        </p:nvCxnSpPr>
        <p:spPr>
          <a:xfrm>
            <a:off x="0" y="1682333"/>
            <a:ext cx="8312727" cy="16320"/>
          </a:xfrm>
          <a:prstGeom prst="line">
            <a:avLst/>
          </a:prstGeom>
          <a:ln>
            <a:solidFill>
              <a:srgbClr val="A59064"/>
            </a:solidFill>
          </a:ln>
        </p:spPr>
        <p:style>
          <a:lnRef idx="1">
            <a:schemeClr val="accent1"/>
          </a:lnRef>
          <a:fillRef idx="0">
            <a:schemeClr val="accent1"/>
          </a:fillRef>
          <a:effectRef idx="0">
            <a:schemeClr val="accent1"/>
          </a:effectRef>
          <a:fontRef idx="minor">
            <a:schemeClr val="tx1"/>
          </a:fontRef>
        </p:style>
      </p:cxnSp>
      <p:sp>
        <p:nvSpPr>
          <p:cNvPr id="10" name="CuadroTexto 9"/>
          <p:cNvSpPr txBox="1"/>
          <p:nvPr/>
        </p:nvSpPr>
        <p:spPr>
          <a:xfrm>
            <a:off x="685797" y="1298543"/>
            <a:ext cx="5036129" cy="400110"/>
          </a:xfrm>
          <a:prstGeom prst="rect">
            <a:avLst/>
          </a:prstGeom>
          <a:noFill/>
        </p:spPr>
        <p:txBody>
          <a:bodyPr wrap="square" rtlCol="0">
            <a:spAutoFit/>
          </a:bodyPr>
          <a:lstStyle/>
          <a:p>
            <a:r>
              <a:rPr lang="es-ES" sz="2000" b="1" dirty="0" smtClean="0">
                <a:solidFill>
                  <a:srgbClr val="F5F4F0"/>
                </a:solidFill>
              </a:rPr>
              <a:t>Función Social y Vínculo con la Comunidad</a:t>
            </a:r>
          </a:p>
        </p:txBody>
      </p:sp>
      <p:sp>
        <p:nvSpPr>
          <p:cNvPr id="12" name="CuadroTexto 11"/>
          <p:cNvSpPr txBox="1"/>
          <p:nvPr/>
        </p:nvSpPr>
        <p:spPr>
          <a:xfrm>
            <a:off x="4426525" y="2632307"/>
            <a:ext cx="3886202" cy="2400657"/>
          </a:xfrm>
          <a:prstGeom prst="rect">
            <a:avLst/>
          </a:prstGeom>
          <a:noFill/>
        </p:spPr>
        <p:txBody>
          <a:bodyPr wrap="square" rtlCol="0">
            <a:spAutoFit/>
          </a:bodyPr>
          <a:lstStyle/>
          <a:p>
            <a:r>
              <a:rPr lang="es-ES" sz="1500" b="1" dirty="0" smtClean="0">
                <a:solidFill>
                  <a:srgbClr val="B05A30"/>
                </a:solidFill>
              </a:rPr>
              <a:t>Derechos Humanos: </a:t>
            </a:r>
            <a:r>
              <a:rPr lang="es-ES" sz="1500" dirty="0" smtClean="0"/>
              <a:t>Un pilar fundamental es su rol en la construcción de la memoria histórica y el respeto por la diversidad cultural. El IIAO organiza charlas sobre la última dictadura cívico-militar en Olavarría para estudiantes jóvenes, promoviendo la reflexión sobre el riesgo de olvidar el pasado. La propia historia del Instituto fue atravesada por la dictadura, que detuvo su actividad en 1976 y forzó al exilio a varios de sus referentes.</a:t>
            </a:r>
            <a:endParaRPr lang="es-AR" sz="1500" dirty="0"/>
          </a:p>
        </p:txBody>
      </p:sp>
      <p:pic>
        <p:nvPicPr>
          <p:cNvPr id="15" name="Imagen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0558" y="6041571"/>
            <a:ext cx="3415327" cy="464168"/>
          </a:xfrm>
          <a:prstGeom prst="rect">
            <a:avLst/>
          </a:prstGeom>
        </p:spPr>
      </p:pic>
    </p:spTree>
    <p:extLst>
      <p:ext uri="{BB962C8B-B14F-4D97-AF65-F5344CB8AC3E}">
        <p14:creationId xmlns:p14="http://schemas.microsoft.com/office/powerpoint/2010/main" val="20385116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1" y="978"/>
            <a:ext cx="9137918" cy="6856044"/>
          </a:xfrm>
          <a:prstGeom prst="rect">
            <a:avLst/>
          </a:prstGeom>
        </p:spPr>
      </p:pic>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313" y="1110963"/>
            <a:ext cx="287069" cy="278457"/>
          </a:xfrm>
          <a:prstGeom prst="rect">
            <a:avLst/>
          </a:prstGeom>
        </p:spPr>
      </p:pic>
      <p:sp>
        <p:nvSpPr>
          <p:cNvPr id="8" name="CuadroTexto 7"/>
          <p:cNvSpPr txBox="1"/>
          <p:nvPr/>
        </p:nvSpPr>
        <p:spPr>
          <a:xfrm>
            <a:off x="685798" y="2407339"/>
            <a:ext cx="3567548" cy="1938992"/>
          </a:xfrm>
          <a:prstGeom prst="rect">
            <a:avLst/>
          </a:prstGeom>
          <a:noFill/>
        </p:spPr>
        <p:txBody>
          <a:bodyPr wrap="square" rtlCol="0">
            <a:spAutoFit/>
          </a:bodyPr>
          <a:lstStyle/>
          <a:p>
            <a:r>
              <a:rPr lang="es-ES" sz="1500" b="1" dirty="0" smtClean="0">
                <a:solidFill>
                  <a:srgbClr val="B05A30"/>
                </a:solidFill>
              </a:rPr>
              <a:t>Espacio de Pensamiento Crítico:</a:t>
            </a:r>
            <a:r>
              <a:rPr lang="es-ES" sz="1500" dirty="0" smtClean="0"/>
              <a:t> El IIAO invita a la comunidad a preguntarse cómo estamos siendo como sociedad y cómo queremos ser. A través de la apropiación social del conocimiento busca que la ciencia no quede encerrada en círculos de especialistas, sino que llegue a todas las personas.</a:t>
            </a:r>
          </a:p>
        </p:txBody>
      </p:sp>
      <p:cxnSp>
        <p:nvCxnSpPr>
          <p:cNvPr id="9" name="Conector recto 8"/>
          <p:cNvCxnSpPr/>
          <p:nvPr/>
        </p:nvCxnSpPr>
        <p:spPr>
          <a:xfrm>
            <a:off x="0" y="1834738"/>
            <a:ext cx="4350327" cy="16320"/>
          </a:xfrm>
          <a:prstGeom prst="line">
            <a:avLst/>
          </a:prstGeom>
          <a:ln>
            <a:solidFill>
              <a:srgbClr val="A59064"/>
            </a:solidFill>
          </a:ln>
        </p:spPr>
        <p:style>
          <a:lnRef idx="1">
            <a:schemeClr val="accent1"/>
          </a:lnRef>
          <a:fillRef idx="0">
            <a:schemeClr val="accent1"/>
          </a:fillRef>
          <a:effectRef idx="0">
            <a:schemeClr val="accent1"/>
          </a:effectRef>
          <a:fontRef idx="minor">
            <a:schemeClr val="tx1"/>
          </a:fontRef>
        </p:style>
      </p:cxnSp>
      <p:sp>
        <p:nvSpPr>
          <p:cNvPr id="10" name="CuadroTexto 9"/>
          <p:cNvSpPr txBox="1"/>
          <p:nvPr/>
        </p:nvSpPr>
        <p:spPr>
          <a:xfrm>
            <a:off x="685797" y="1437093"/>
            <a:ext cx="5036129" cy="400110"/>
          </a:xfrm>
          <a:prstGeom prst="rect">
            <a:avLst/>
          </a:prstGeom>
          <a:noFill/>
        </p:spPr>
        <p:txBody>
          <a:bodyPr wrap="square" rtlCol="0">
            <a:spAutoFit/>
          </a:bodyPr>
          <a:lstStyle/>
          <a:p>
            <a:r>
              <a:rPr lang="es-ES" sz="2000" b="1" dirty="0" smtClean="0">
                <a:solidFill>
                  <a:srgbClr val="F5F4F0"/>
                </a:solidFill>
              </a:rPr>
              <a:t>Función Social y Vínculo con la Comunidad</a:t>
            </a:r>
          </a:p>
        </p:txBody>
      </p:sp>
      <p:sp>
        <p:nvSpPr>
          <p:cNvPr id="14" name="CuadroTexto 13"/>
          <p:cNvSpPr txBox="1"/>
          <p:nvPr/>
        </p:nvSpPr>
        <p:spPr>
          <a:xfrm>
            <a:off x="4350327" y="2403987"/>
            <a:ext cx="4080167" cy="2169825"/>
          </a:xfrm>
          <a:prstGeom prst="rect">
            <a:avLst/>
          </a:prstGeom>
          <a:noFill/>
        </p:spPr>
        <p:txBody>
          <a:bodyPr wrap="square" rtlCol="0">
            <a:spAutoFit/>
          </a:bodyPr>
          <a:lstStyle/>
          <a:p>
            <a:r>
              <a:rPr lang="es-ES" sz="1500" b="1" dirty="0" smtClean="0">
                <a:solidFill>
                  <a:srgbClr val="B05A30"/>
                </a:solidFill>
              </a:rPr>
              <a:t>Articulación Académica:</a:t>
            </a:r>
            <a:r>
              <a:rPr lang="es-ES" sz="1500" dirty="0" smtClean="0"/>
              <a:t> El Instituto mantiene un vínculo estrecho con la Facultad de Ciencias Sociales de la UNICEN (FACSO). De hecho, el IIAO sentó las bases para la creación de la carrera de Antropología en la ciudad en la década de 1980. Actualmente, investigadores, graduados y estudiantes de la FACSO colaboran activamente en la organización de los talleres y ciclos de disertación del Instituto</a:t>
            </a:r>
          </a:p>
        </p:txBody>
      </p:sp>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70558" y="6041571"/>
            <a:ext cx="3415327" cy="464168"/>
          </a:xfrm>
          <a:prstGeom prst="rect">
            <a:avLst/>
          </a:prstGeom>
        </p:spPr>
      </p:pic>
    </p:spTree>
    <p:extLst>
      <p:ext uri="{BB962C8B-B14F-4D97-AF65-F5344CB8AC3E}">
        <p14:creationId xmlns:p14="http://schemas.microsoft.com/office/powerpoint/2010/main" val="22918834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1" y="978"/>
            <a:ext cx="9137918" cy="6856044"/>
          </a:xfrm>
          <a:prstGeom prst="rect">
            <a:avLst/>
          </a:prstGeom>
        </p:spPr>
      </p:pic>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313" y="1110963"/>
            <a:ext cx="287069" cy="278457"/>
          </a:xfrm>
          <a:prstGeom prst="rect">
            <a:avLst/>
          </a:prstGeom>
        </p:spPr>
      </p:pic>
      <p:cxnSp>
        <p:nvCxnSpPr>
          <p:cNvPr id="9" name="Conector recto 8"/>
          <p:cNvCxnSpPr/>
          <p:nvPr/>
        </p:nvCxnSpPr>
        <p:spPr>
          <a:xfrm>
            <a:off x="0" y="1834738"/>
            <a:ext cx="4350327" cy="16320"/>
          </a:xfrm>
          <a:prstGeom prst="line">
            <a:avLst/>
          </a:prstGeom>
          <a:ln>
            <a:solidFill>
              <a:srgbClr val="A59064"/>
            </a:solidFill>
          </a:ln>
        </p:spPr>
        <p:style>
          <a:lnRef idx="1">
            <a:schemeClr val="accent1"/>
          </a:lnRef>
          <a:fillRef idx="0">
            <a:schemeClr val="accent1"/>
          </a:fillRef>
          <a:effectRef idx="0">
            <a:schemeClr val="accent1"/>
          </a:effectRef>
          <a:fontRef idx="minor">
            <a:schemeClr val="tx1"/>
          </a:fontRef>
        </p:style>
      </p:cxnSp>
      <p:sp>
        <p:nvSpPr>
          <p:cNvPr id="10" name="CuadroTexto 9"/>
          <p:cNvSpPr txBox="1"/>
          <p:nvPr/>
        </p:nvSpPr>
        <p:spPr>
          <a:xfrm>
            <a:off x="685797" y="1437093"/>
            <a:ext cx="5036129" cy="400110"/>
          </a:xfrm>
          <a:prstGeom prst="rect">
            <a:avLst/>
          </a:prstGeom>
          <a:noFill/>
        </p:spPr>
        <p:txBody>
          <a:bodyPr wrap="square" rtlCol="0">
            <a:spAutoFit/>
          </a:bodyPr>
          <a:lstStyle/>
          <a:p>
            <a:r>
              <a:rPr lang="es-ES" sz="2000" b="1" dirty="0" smtClean="0">
                <a:solidFill>
                  <a:srgbClr val="F5F4F0"/>
                </a:solidFill>
              </a:rPr>
              <a:t>El Ecosistema de IIAO Hoy</a:t>
            </a:r>
          </a:p>
        </p:txBody>
      </p:sp>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4382" y="2234848"/>
            <a:ext cx="7010400" cy="3273552"/>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70558" y="6041571"/>
            <a:ext cx="3415327" cy="464168"/>
          </a:xfrm>
          <a:prstGeom prst="rect">
            <a:avLst/>
          </a:prstGeom>
        </p:spPr>
      </p:pic>
    </p:spTree>
    <p:extLst>
      <p:ext uri="{BB962C8B-B14F-4D97-AF65-F5344CB8AC3E}">
        <p14:creationId xmlns:p14="http://schemas.microsoft.com/office/powerpoint/2010/main" val="6358684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1" y="978"/>
            <a:ext cx="9137918" cy="6856044"/>
          </a:xfrm>
          <a:prstGeom prst="rect">
            <a:avLst/>
          </a:prstGeom>
        </p:spPr>
      </p:pic>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313" y="1110963"/>
            <a:ext cx="287069" cy="278457"/>
          </a:xfrm>
          <a:prstGeom prst="rect">
            <a:avLst/>
          </a:prstGeom>
        </p:spPr>
      </p:pic>
      <p:cxnSp>
        <p:nvCxnSpPr>
          <p:cNvPr id="9" name="Conector recto 8"/>
          <p:cNvCxnSpPr/>
          <p:nvPr/>
        </p:nvCxnSpPr>
        <p:spPr>
          <a:xfrm>
            <a:off x="0" y="1834738"/>
            <a:ext cx="4350327" cy="16320"/>
          </a:xfrm>
          <a:prstGeom prst="line">
            <a:avLst/>
          </a:prstGeom>
          <a:ln>
            <a:solidFill>
              <a:srgbClr val="A59064"/>
            </a:solidFill>
          </a:ln>
        </p:spPr>
        <p:style>
          <a:lnRef idx="1">
            <a:schemeClr val="accent1"/>
          </a:lnRef>
          <a:fillRef idx="0">
            <a:schemeClr val="accent1"/>
          </a:fillRef>
          <a:effectRef idx="0">
            <a:schemeClr val="accent1"/>
          </a:effectRef>
          <a:fontRef idx="minor">
            <a:schemeClr val="tx1"/>
          </a:fontRef>
        </p:style>
      </p:cxnSp>
      <p:sp>
        <p:nvSpPr>
          <p:cNvPr id="10" name="CuadroTexto 9"/>
          <p:cNvSpPr txBox="1"/>
          <p:nvPr/>
        </p:nvSpPr>
        <p:spPr>
          <a:xfrm>
            <a:off x="685797" y="1437093"/>
            <a:ext cx="5036129" cy="400110"/>
          </a:xfrm>
          <a:prstGeom prst="rect">
            <a:avLst/>
          </a:prstGeom>
          <a:noFill/>
        </p:spPr>
        <p:txBody>
          <a:bodyPr wrap="square" rtlCol="0">
            <a:spAutoFit/>
          </a:bodyPr>
          <a:lstStyle/>
          <a:p>
            <a:r>
              <a:rPr lang="es-ES" sz="2000" b="1" dirty="0" smtClean="0">
                <a:solidFill>
                  <a:srgbClr val="F5F4F0"/>
                </a:solidFill>
              </a:rPr>
              <a:t>Información de contacto:</a:t>
            </a:r>
          </a:p>
        </p:txBody>
      </p:sp>
      <p:sp>
        <p:nvSpPr>
          <p:cNvPr id="12" name="CuadroTexto 11"/>
          <p:cNvSpPr txBox="1"/>
          <p:nvPr/>
        </p:nvSpPr>
        <p:spPr>
          <a:xfrm>
            <a:off x="685798" y="2407339"/>
            <a:ext cx="2667002" cy="2400657"/>
          </a:xfrm>
          <a:prstGeom prst="rect">
            <a:avLst/>
          </a:prstGeom>
          <a:noFill/>
        </p:spPr>
        <p:txBody>
          <a:bodyPr wrap="square" rtlCol="0">
            <a:spAutoFit/>
          </a:bodyPr>
          <a:lstStyle/>
          <a:p>
            <a:r>
              <a:rPr lang="es-ES" sz="1500" dirty="0" smtClean="0"/>
              <a:t>El IIAO funciona en la sala "Profesor Hugo Enrique </a:t>
            </a:r>
            <a:r>
              <a:rPr lang="es-ES" sz="1500" dirty="0" err="1" smtClean="0"/>
              <a:t>Ratier</a:t>
            </a:r>
            <a:r>
              <a:rPr lang="es-ES" sz="1500" dirty="0" smtClean="0"/>
              <a:t>" del Centro Cultural San José (Riobamba 2949). </a:t>
            </a:r>
          </a:p>
          <a:p>
            <a:endParaRPr lang="es-ES" sz="1500" dirty="0" smtClean="0"/>
          </a:p>
          <a:p>
            <a:r>
              <a:rPr lang="es-ES" sz="1500" dirty="0" smtClean="0"/>
              <a:t>Para consultas bibliográficas, inscripciones a talleres o turnos para visitas, la comunidad puede comunicarse al correo iiaobiblioteca@olavarria.edu.ar</a:t>
            </a:r>
          </a:p>
        </p:txBody>
      </p:sp>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32087" y="2560084"/>
            <a:ext cx="5233741" cy="2095166"/>
          </a:xfrm>
          <a:prstGeom prst="rect">
            <a:avLst/>
          </a:prstGeom>
        </p:spPr>
      </p:pic>
      <p:pic>
        <p:nvPicPr>
          <p:cNvPr id="14" name="Imagen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70558" y="6041571"/>
            <a:ext cx="3415327" cy="464168"/>
          </a:xfrm>
          <a:prstGeom prst="rect">
            <a:avLst/>
          </a:prstGeom>
        </p:spPr>
      </p:pic>
    </p:spTree>
    <p:extLst>
      <p:ext uri="{BB962C8B-B14F-4D97-AF65-F5344CB8AC3E}">
        <p14:creationId xmlns:p14="http://schemas.microsoft.com/office/powerpoint/2010/main" val="137599259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TotalTime>
  <Words>1788</Words>
  <Application>Microsoft Office PowerPoint</Application>
  <PresentationFormat>Presentación en pantalla (4:3)</PresentationFormat>
  <Paragraphs>64</Paragraphs>
  <Slides>15</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15</vt:i4>
      </vt:variant>
    </vt:vector>
  </HeadingPairs>
  <TitlesOfParts>
    <vt:vector size="19"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8</cp:revision>
  <dcterms:created xsi:type="dcterms:W3CDTF">2026-09-02T12:36:50Z</dcterms:created>
  <dcterms:modified xsi:type="dcterms:W3CDTF">2026-09-04T16:05:52Z</dcterms:modified>
</cp:coreProperties>
</file>